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52"/>
    <a:srgbClr val="005288"/>
    <a:srgbClr val="1952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1454" y="5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9/19/2018</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9/19/2018</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smtClean="0"/>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smtClean="0"/>
              <a:t>Click icon to add picture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smtClean="0"/>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9/19/2018</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ccsctinc" TargetMode="External"/><Relationship Id="rId7" Type="http://schemas.openxmlformats.org/officeDocument/2006/relationships/image" Target="../media/image4.JPG"/><Relationship Id="rId2" Type="http://schemas.openxmlformats.org/officeDocument/2006/relationships/hyperlink" Target="http://www.ccsct.org/"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4"/>
          </p:nvPr>
        </p:nvSpPr>
        <p:spPr>
          <a:xfrm>
            <a:off x="3758184" y="4913644"/>
            <a:ext cx="2582326" cy="501490"/>
          </a:xfrm>
        </p:spPr>
        <p:txBody>
          <a:bodyPr/>
          <a:lstStyle/>
          <a:p>
            <a:r>
              <a:rPr lang="en-US" b="1" dirty="0" smtClean="0">
                <a:solidFill>
                  <a:srgbClr val="C00000"/>
                </a:solidFill>
              </a:rPr>
              <a:t>Community Council of South Central Texas, Inc.</a:t>
            </a:r>
            <a:endParaRPr lang="en-US" b="1" dirty="0">
              <a:solidFill>
                <a:srgbClr val="C00000"/>
              </a:solidFill>
            </a:endParaRPr>
          </a:p>
        </p:txBody>
      </p:sp>
      <p:sp>
        <p:nvSpPr>
          <p:cNvPr id="17" name="Text Placeholder 16"/>
          <p:cNvSpPr>
            <a:spLocks noGrp="1"/>
          </p:cNvSpPr>
          <p:nvPr>
            <p:ph type="body" sz="quarter" idx="15"/>
          </p:nvPr>
        </p:nvSpPr>
        <p:spPr/>
        <p:txBody>
          <a:bodyPr/>
          <a:lstStyle/>
          <a:p>
            <a:r>
              <a:rPr lang="en-US" sz="1300" dirty="0" smtClean="0"/>
              <a:t>801 N. State Hwy 123 Bypass</a:t>
            </a:r>
          </a:p>
          <a:p>
            <a:r>
              <a:rPr lang="en-US" sz="1300" dirty="0" smtClean="0"/>
              <a:t>Seguin, Texas 78155</a:t>
            </a:r>
            <a:endParaRPr lang="en-US" sz="1300" dirty="0"/>
          </a:p>
        </p:txBody>
      </p:sp>
      <p:sp>
        <p:nvSpPr>
          <p:cNvPr id="18" name="Text Placeholder 17"/>
          <p:cNvSpPr>
            <a:spLocks noGrp="1"/>
          </p:cNvSpPr>
          <p:nvPr>
            <p:ph type="body" sz="quarter" idx="16"/>
          </p:nvPr>
        </p:nvSpPr>
        <p:spPr>
          <a:xfrm>
            <a:off x="3758184" y="6059156"/>
            <a:ext cx="2449512" cy="392740"/>
          </a:xfrm>
        </p:spPr>
        <p:txBody>
          <a:bodyPr/>
          <a:lstStyle/>
          <a:p>
            <a:r>
              <a:rPr lang="en-US" sz="1300" dirty="0" smtClean="0"/>
              <a:t>Phone: 830.303.4376</a:t>
            </a:r>
          </a:p>
          <a:p>
            <a:r>
              <a:rPr lang="en-US" sz="1300" dirty="0" smtClean="0"/>
              <a:t>Fax: 830.372.5354</a:t>
            </a:r>
            <a:endParaRPr lang="en-US" sz="1300" dirty="0"/>
          </a:p>
        </p:txBody>
      </p:sp>
      <p:sp>
        <p:nvSpPr>
          <p:cNvPr id="20" name="Text Placeholder 19"/>
          <p:cNvSpPr>
            <a:spLocks noGrp="1"/>
          </p:cNvSpPr>
          <p:nvPr>
            <p:ph type="body" sz="quarter" idx="18"/>
          </p:nvPr>
        </p:nvSpPr>
        <p:spPr/>
        <p:txBody>
          <a:bodyPr/>
          <a:lstStyle/>
          <a:p>
            <a:endParaRPr lang="en-US" dirty="0" smtClean="0">
              <a:hlinkClick r:id="rId2"/>
            </a:endParaRPr>
          </a:p>
          <a:p>
            <a:r>
              <a:rPr lang="en-US" dirty="0" smtClean="0">
                <a:hlinkClick r:id="rId2"/>
              </a:rPr>
              <a:t>www.ccsct.org</a:t>
            </a:r>
            <a:endParaRPr lang="en-US" dirty="0" smtClean="0"/>
          </a:p>
          <a:p>
            <a:r>
              <a:rPr lang="en-US" dirty="0" smtClean="0">
                <a:hlinkClick r:id="rId3"/>
              </a:rPr>
              <a:t>www.facebook.com/ccsctinc</a:t>
            </a:r>
            <a:endParaRPr lang="en-US" dirty="0" smtClean="0"/>
          </a:p>
          <a:p>
            <a:endParaRPr lang="en-US" dirty="0"/>
          </a:p>
        </p:txBody>
      </p:sp>
      <p:sp>
        <p:nvSpPr>
          <p:cNvPr id="21" name="Text Placeholder 20"/>
          <p:cNvSpPr>
            <a:spLocks noGrp="1"/>
          </p:cNvSpPr>
          <p:nvPr>
            <p:ph type="body" sz="quarter" idx="19"/>
          </p:nvPr>
        </p:nvSpPr>
        <p:spPr>
          <a:xfrm>
            <a:off x="457200" y="4570292"/>
            <a:ext cx="2359152" cy="2413312"/>
          </a:xfrm>
        </p:spPr>
        <p:txBody>
          <a:bodyPr/>
          <a:lstStyle/>
          <a:p>
            <a:r>
              <a:rPr lang="en-US" sz="1200" b="1" dirty="0"/>
              <a:t>WIC  Program</a:t>
            </a:r>
          </a:p>
          <a:p>
            <a:pPr>
              <a:spcBef>
                <a:spcPts val="800"/>
              </a:spcBef>
            </a:pPr>
            <a:r>
              <a:rPr lang="en-US" sz="1200" dirty="0" smtClean="0"/>
              <a:t>This program provides one-on-one </a:t>
            </a:r>
            <a:r>
              <a:rPr lang="en-US" sz="1200" dirty="0"/>
              <a:t>nutrition </a:t>
            </a:r>
            <a:r>
              <a:rPr lang="en-US" sz="1200" dirty="0" smtClean="0"/>
              <a:t>education, USDA </a:t>
            </a:r>
            <a:r>
              <a:rPr lang="en-US" sz="1200" dirty="0"/>
              <a:t>regulated </a:t>
            </a:r>
            <a:r>
              <a:rPr lang="en-US" sz="1200" dirty="0" smtClean="0"/>
              <a:t>food </a:t>
            </a:r>
            <a:r>
              <a:rPr lang="en-US" sz="1200" dirty="0"/>
              <a:t>benefits, breastfeeding promotion</a:t>
            </a:r>
            <a:r>
              <a:rPr lang="en-US" sz="1200" dirty="0" smtClean="0"/>
              <a:t>, and  </a:t>
            </a:r>
            <a:r>
              <a:rPr lang="en-US" sz="1200" dirty="0"/>
              <a:t>referrals to other </a:t>
            </a:r>
            <a:r>
              <a:rPr lang="en-US" sz="1200" dirty="0" smtClean="0"/>
              <a:t>services.</a:t>
            </a:r>
            <a:endParaRPr lang="en-US" sz="1200"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5344" y="685800"/>
            <a:ext cx="1943150" cy="1199475"/>
          </a:xfrm>
          <a:prstGeom prst="rect">
            <a:avLst/>
          </a:prstGeom>
        </p:spPr>
      </p:pic>
      <p:pic>
        <p:nvPicPr>
          <p:cNvPr id="29" name="Picture Placeholder 28"/>
          <p:cNvPicPr>
            <a:picLocks noGrp="1" noChangeAspect="1"/>
          </p:cNvPicPr>
          <p:nvPr>
            <p:ph type="pic" sz="quarter" idx="10"/>
          </p:nvPr>
        </p:nvPicPr>
        <p:blipFill>
          <a:blip r:embed="rId5" cstate="print">
            <a:extLst>
              <a:ext uri="{28A0092B-C50C-407E-A947-70E740481C1C}">
                <a14:useLocalDpi xmlns:a14="http://schemas.microsoft.com/office/drawing/2010/main" val="0"/>
              </a:ext>
            </a:extLst>
          </a:blip>
          <a:srcRect l="28004" r="28004"/>
          <a:stretch>
            <a:fillRect/>
          </a:stretch>
        </p:blipFill>
        <p:spPr>
          <a:xfrm>
            <a:off x="449135" y="565219"/>
            <a:ext cx="2359152" cy="4125843"/>
          </a:xfrm>
        </p:spPr>
      </p:pic>
      <p:sp>
        <p:nvSpPr>
          <p:cNvPr id="41" name="TextBox 40"/>
          <p:cNvSpPr txBox="1"/>
          <p:nvPr/>
        </p:nvSpPr>
        <p:spPr>
          <a:xfrm>
            <a:off x="7013295" y="4570292"/>
            <a:ext cx="2692959" cy="1846659"/>
          </a:xfrm>
          <a:prstGeom prst="rect">
            <a:avLst/>
          </a:prstGeom>
          <a:noFill/>
        </p:spPr>
        <p:txBody>
          <a:bodyPr wrap="square" rtlCol="0">
            <a:spAutoFit/>
          </a:bodyPr>
          <a:lstStyle/>
          <a:p>
            <a:pPr algn="ctr"/>
            <a:r>
              <a:rPr lang="en-US" b="1" dirty="0" smtClean="0"/>
              <a:t> </a:t>
            </a:r>
            <a:r>
              <a:rPr lang="en-US" sz="1200" b="1" dirty="0" smtClean="0"/>
              <a:t> </a:t>
            </a:r>
          </a:p>
          <a:p>
            <a:pPr algn="ctr"/>
            <a:r>
              <a:rPr lang="en-US" sz="1200" b="1" dirty="0" smtClean="0"/>
              <a:t>Community Action changes people’s lives, embodies the spirit of hope, improves communities, and makes America a better place to live. We care about the entire community and we are dedicated to helping people help themselves and each other.</a:t>
            </a:r>
            <a:endParaRPr lang="en-US" b="1" dirty="0"/>
          </a:p>
        </p:txBody>
      </p:sp>
      <p:pic>
        <p:nvPicPr>
          <p:cNvPr id="55" name="Picture 5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3295" y="2354516"/>
            <a:ext cx="2619877" cy="2117000"/>
          </a:xfrm>
          <a:prstGeom prst="rect">
            <a:avLst/>
          </a:prstGeom>
        </p:spPr>
      </p:pic>
      <p:sp>
        <p:nvSpPr>
          <p:cNvPr id="22" name="Text Placeholder 15"/>
          <p:cNvSpPr>
            <a:spLocks noGrp="1"/>
          </p:cNvSpPr>
          <p:nvPr>
            <p:ph type="body" sz="quarter" idx="14"/>
          </p:nvPr>
        </p:nvSpPr>
        <p:spPr>
          <a:xfrm>
            <a:off x="3758184" y="1076379"/>
            <a:ext cx="2449512" cy="501490"/>
          </a:xfrm>
        </p:spPr>
        <p:txBody>
          <a:bodyPr/>
          <a:lstStyle/>
          <a:p>
            <a:r>
              <a:rPr lang="en-US" b="1" dirty="0" smtClean="0">
                <a:solidFill>
                  <a:srgbClr val="C00000"/>
                </a:solidFill>
              </a:rPr>
              <a:t>Service Area</a:t>
            </a:r>
            <a:endParaRPr lang="en-US" b="1" dirty="0">
              <a:solidFill>
                <a:srgbClr val="C00000"/>
              </a:solidFill>
            </a:endParaRPr>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54000" y="1457099"/>
            <a:ext cx="3237720" cy="3113193"/>
          </a:xfrm>
          <a:prstGeom prst="rect">
            <a:avLst/>
          </a:prstGeo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57200" y="2854381"/>
            <a:ext cx="2450592" cy="411669"/>
          </a:xfrm>
        </p:spPr>
        <p:txBody>
          <a:bodyPr/>
          <a:lstStyle/>
          <a:p>
            <a:r>
              <a:rPr lang="en-US" dirty="0" smtClean="0">
                <a:solidFill>
                  <a:srgbClr val="C00000"/>
                </a:solidFill>
              </a:rPr>
              <a:t>About us</a:t>
            </a:r>
            <a:endParaRPr lang="en-US" dirty="0">
              <a:solidFill>
                <a:srgbClr val="C00000"/>
              </a:solidFill>
            </a:endParaRPr>
          </a:p>
        </p:txBody>
      </p:sp>
      <p:sp>
        <p:nvSpPr>
          <p:cNvPr id="28" name="Text Placeholder 27"/>
          <p:cNvSpPr>
            <a:spLocks noGrp="1"/>
          </p:cNvSpPr>
          <p:nvPr>
            <p:ph type="body" sz="quarter" idx="21"/>
          </p:nvPr>
        </p:nvSpPr>
        <p:spPr>
          <a:xfrm>
            <a:off x="3999244" y="1014884"/>
            <a:ext cx="2180492" cy="3621308"/>
          </a:xfrm>
        </p:spPr>
        <p:txBody>
          <a:bodyPr/>
          <a:lstStyle/>
          <a:p>
            <a:r>
              <a:rPr lang="en-US" sz="1200" b="1" dirty="0" smtClean="0"/>
              <a:t>Utility Assistance Program</a:t>
            </a:r>
          </a:p>
          <a:p>
            <a:r>
              <a:rPr lang="en-US" sz="1200" dirty="0" smtClean="0"/>
              <a:t>This program helps </a:t>
            </a:r>
            <a:r>
              <a:rPr lang="en-US" sz="1200" dirty="0"/>
              <a:t>low-income consumers reduce their utility bills. Services include utility payment assistance, energy education and budget counseling</a:t>
            </a:r>
            <a:r>
              <a:rPr lang="en-US" sz="1200" dirty="0" smtClean="0"/>
              <a:t>.</a:t>
            </a:r>
          </a:p>
          <a:p>
            <a:r>
              <a:rPr lang="en-US" sz="1200" b="1" dirty="0" smtClean="0"/>
              <a:t>Rental Assistance Program</a:t>
            </a:r>
          </a:p>
          <a:p>
            <a:r>
              <a:rPr lang="en-US" sz="1200" dirty="0" smtClean="0"/>
              <a:t>This program helps low-income families obtain affordable housing and includes payment of rental subsidies and security and utility deposits.</a:t>
            </a:r>
          </a:p>
          <a:p>
            <a:endParaRPr lang="en-US" dirty="0"/>
          </a:p>
        </p:txBody>
      </p:sp>
      <p:sp>
        <p:nvSpPr>
          <p:cNvPr id="42" name="Text Placeholder 41"/>
          <p:cNvSpPr>
            <a:spLocks noGrp="1"/>
          </p:cNvSpPr>
          <p:nvPr>
            <p:ph type="body" sz="quarter" idx="31"/>
          </p:nvPr>
        </p:nvSpPr>
        <p:spPr>
          <a:xfrm>
            <a:off x="457200" y="3366198"/>
            <a:ext cx="2450592" cy="3074219"/>
          </a:xfrm>
        </p:spPr>
        <p:txBody>
          <a:bodyPr/>
          <a:lstStyle/>
          <a:p>
            <a:pPr marL="0" lvl="0" indent="0">
              <a:lnSpc>
                <a:spcPct val="130000"/>
              </a:lnSpc>
              <a:spcBef>
                <a:spcPts val="800"/>
              </a:spcBef>
              <a:buNone/>
            </a:pPr>
            <a:r>
              <a:rPr lang="en-US" sz="1200" dirty="0" smtClean="0"/>
              <a:t>CCSCT is a non-profit community action agency that empowers vulnerable families and individuals in greater South Central Texas to achieve self-sufficiency by eliminating barriers through innovative programs and strong community partnerships.</a:t>
            </a:r>
          </a:p>
          <a:p>
            <a:pPr marL="0" lvl="0" indent="0">
              <a:lnSpc>
                <a:spcPct val="114000"/>
              </a:lnSpc>
              <a:spcBef>
                <a:spcPts val="0"/>
              </a:spcBef>
              <a:spcAft>
                <a:spcPts val="800"/>
              </a:spcAft>
              <a:buNone/>
            </a:pPr>
            <a:endParaRPr lang="en-US" sz="1200" dirty="0" smtClean="0"/>
          </a:p>
          <a:p>
            <a:pPr marL="0" lvl="0" indent="0">
              <a:lnSpc>
                <a:spcPct val="130000"/>
              </a:lnSpc>
              <a:spcBef>
                <a:spcPts val="800"/>
              </a:spcBef>
              <a:buNone/>
            </a:pPr>
            <a:r>
              <a:rPr lang="en-US" sz="1200" dirty="0" smtClean="0"/>
              <a:t>Our agency currently provides services in 23 counties </a:t>
            </a:r>
            <a:r>
              <a:rPr lang="en-US" sz="1200" dirty="0"/>
              <a:t>in South Central </a:t>
            </a:r>
            <a:r>
              <a:rPr lang="en-US" sz="1200" dirty="0" smtClean="0"/>
              <a:t>Texas.</a:t>
            </a:r>
          </a:p>
        </p:txBody>
      </p:sp>
      <p:sp>
        <p:nvSpPr>
          <p:cNvPr id="93" name="Text Placeholder 92"/>
          <p:cNvSpPr>
            <a:spLocks noGrp="1"/>
          </p:cNvSpPr>
          <p:nvPr>
            <p:ph type="body" sz="quarter" idx="34"/>
          </p:nvPr>
        </p:nvSpPr>
        <p:spPr>
          <a:xfrm>
            <a:off x="7235571" y="3235569"/>
            <a:ext cx="2359152" cy="1249044"/>
          </a:xfrm>
        </p:spPr>
        <p:txBody>
          <a:bodyPr/>
          <a:lstStyle/>
          <a:p>
            <a:pPr marL="0" indent="0">
              <a:buNone/>
            </a:pPr>
            <a:r>
              <a:rPr lang="en-US" sz="1200" b="1" dirty="0" smtClean="0"/>
              <a:t>Weatherization Program</a:t>
            </a:r>
            <a:endParaRPr lang="en-US" sz="1200" dirty="0"/>
          </a:p>
          <a:p>
            <a:pPr marL="0" indent="0">
              <a:lnSpc>
                <a:spcPct val="130000"/>
              </a:lnSpc>
              <a:spcBef>
                <a:spcPts val="800"/>
              </a:spcBef>
              <a:buNone/>
            </a:pPr>
            <a:r>
              <a:rPr lang="en-US" sz="1200" dirty="0" smtClean="0"/>
              <a:t>This </a:t>
            </a:r>
            <a:r>
              <a:rPr lang="en-US" sz="1200" dirty="0"/>
              <a:t>program provides assistance to low-income households and identifies weatherization measures to reduce high utility </a:t>
            </a:r>
            <a:r>
              <a:rPr lang="en-US" sz="1200" dirty="0" smtClean="0"/>
              <a:t>bills.</a:t>
            </a:r>
          </a:p>
          <a:p>
            <a:pPr marL="0" indent="0">
              <a:buNone/>
            </a:pPr>
            <a:endParaRPr lang="en-US" sz="1200" dirty="0"/>
          </a:p>
          <a:p>
            <a:pPr marL="0" indent="0">
              <a:buNone/>
            </a:pPr>
            <a:r>
              <a:rPr lang="en-US" sz="1200" b="1" dirty="0" smtClean="0"/>
              <a:t>Other Agency Programs and Services Include:</a:t>
            </a:r>
          </a:p>
          <a:p>
            <a:pPr>
              <a:buFont typeface="Wingdings" panose="05000000000000000000" pitchFamily="2" charset="2"/>
              <a:buChar char="§"/>
            </a:pPr>
            <a:r>
              <a:rPr lang="en-US" sz="1200" dirty="0" smtClean="0"/>
              <a:t>Case Management</a:t>
            </a:r>
          </a:p>
          <a:p>
            <a:pPr>
              <a:buFont typeface="Wingdings" panose="05000000000000000000" pitchFamily="2" charset="2"/>
              <a:buChar char="§"/>
            </a:pPr>
            <a:r>
              <a:rPr lang="en-US" sz="1200" dirty="0" smtClean="0"/>
              <a:t>Referral Services</a:t>
            </a:r>
          </a:p>
          <a:p>
            <a:pPr>
              <a:buFont typeface="Wingdings" panose="05000000000000000000" pitchFamily="2" charset="2"/>
              <a:buChar char="§"/>
            </a:pPr>
            <a:r>
              <a:rPr lang="en-US" sz="1200" dirty="0" smtClean="0"/>
              <a:t>Disaster Relief</a:t>
            </a:r>
          </a:p>
          <a:p>
            <a:pPr marL="0" indent="0">
              <a:buNone/>
            </a:pPr>
            <a:endParaRPr lang="en-US" sz="1200" dirty="0"/>
          </a:p>
        </p:txBody>
      </p:sp>
      <p:pic>
        <p:nvPicPr>
          <p:cNvPr id="14" name="Picture Placeholder 13"/>
          <p:cNvPicPr>
            <a:picLocks noGrp="1" noChangeAspect="1"/>
          </p:cNvPicPr>
          <p:nvPr>
            <p:ph type="pic" sz="quarter" idx="22"/>
          </p:nvPr>
        </p:nvPicPr>
        <p:blipFill>
          <a:blip r:embed="rId2" cstate="print">
            <a:extLst>
              <a:ext uri="{28A0092B-C50C-407E-A947-70E740481C1C}">
                <a14:useLocalDpi xmlns:a14="http://schemas.microsoft.com/office/drawing/2010/main" val="0"/>
              </a:ext>
            </a:extLst>
          </a:blip>
          <a:srcRect t="17722" b="17722"/>
          <a:stretch>
            <a:fillRect/>
          </a:stretch>
        </p:blipFill>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9851" y="875029"/>
            <a:ext cx="2452905" cy="1979352"/>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1789" y="875029"/>
            <a:ext cx="2617340" cy="1879204"/>
          </a:xfrm>
          <a:prstGeom prst="rect">
            <a:avLst/>
          </a:prstGeom>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97BCC8-D211-4D53-9AC8-8E6F46FD37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0</TotalTime>
  <Words>224</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Constantia</vt:lpstr>
      <vt:lpstr>Wingdings</vt:lpstr>
      <vt:lpstr>Travel Brochure 11 x 8.5</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2018-04-25T21:16:04Z</dcterms:created>
  <dcterms:modified xsi:type="dcterms:W3CDTF">2018-09-19T21:45:36Z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